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0" r:id="rId8"/>
    <p:sldId id="265" r:id="rId9"/>
    <p:sldId id="262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2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3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4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7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60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2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9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8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F59C76-33E5-4E56-AC1C-04CCAC1EAA17}" type="datetimeFigureOut">
              <a:rPr lang="en-GB" smtClean="0"/>
              <a:t>07/07/2026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EDDA726-023A-41C7-9ADC-5D217C911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86DI8GbzB4&amp;list=RDn86DI8GbzB4&amp;start_radio=1" TargetMode="External"/><Relationship Id="rId2" Type="http://schemas.openxmlformats.org/officeDocument/2006/relationships/hyperlink" Target="https://www.youtube.com/watch?v=QUQsqBqxoR4&amp;list=RDQUQsqBqxoR4&amp;start_radio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QUQsqBqxoR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12E2622-5BF3-94D9-8337-8675959E80E0}"/>
              </a:ext>
            </a:extLst>
          </p:cNvPr>
          <p:cNvSpPr txBox="1"/>
          <p:nvPr/>
        </p:nvSpPr>
        <p:spPr>
          <a:xfrm>
            <a:off x="2624097" y="4782943"/>
            <a:ext cx="6287891" cy="1324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4E6AB-34BD-221A-5DB3-57122EFF768F}"/>
              </a:ext>
            </a:extLst>
          </p:cNvPr>
          <p:cNvSpPr txBox="1"/>
          <p:nvPr/>
        </p:nvSpPr>
        <p:spPr>
          <a:xfrm>
            <a:off x="1324236" y="4782943"/>
            <a:ext cx="1324236" cy="1324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18A37-0FD6-06DC-1C14-0882E99FB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040" y="1247176"/>
            <a:ext cx="3418386" cy="301582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Bahnschrift" panose="020B0502040204020203" pitchFamily="34" charset="0"/>
              </a:rPr>
              <a:t>Building Confidence Teaching Singing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7AA46-D2C5-B410-CD49-7F80848D9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6395" y="2334424"/>
            <a:ext cx="2284565" cy="218182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Bahnschrift" panose="020B0502040204020203" pitchFamily="34" charset="0"/>
              </a:rPr>
              <a:t>Fiona Bull</a:t>
            </a:r>
          </a:p>
          <a:p>
            <a:pPr algn="ctr"/>
            <a:r>
              <a:rPr lang="en-GB" sz="2600" dirty="0">
                <a:solidFill>
                  <a:schemeClr val="tx1"/>
                </a:solidFill>
                <a:latin typeface="Bahnschrift" panose="020B0502040204020203" pitchFamily="34" charset="0"/>
              </a:rPr>
              <a:t>Music Lead</a:t>
            </a:r>
          </a:p>
          <a:p>
            <a:pPr algn="ctr"/>
            <a:r>
              <a:rPr lang="en-GB" sz="2600" dirty="0">
                <a:solidFill>
                  <a:schemeClr val="tx1"/>
                </a:solidFill>
                <a:latin typeface="Bahnschrift" panose="020B0502040204020203" pitchFamily="34" charset="0"/>
              </a:rPr>
              <a:t>Storrington Primary School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655593-1591-98D0-8E2C-E3083909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2943"/>
            <a:ext cx="1324236" cy="13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13514A-02B5-1AAD-66AD-F0C0585D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0" y="4782943"/>
            <a:ext cx="1324236" cy="13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logo for a music hub&#10;&#10;AI-generated content may be incorrect., Picture">
            <a:extLst>
              <a:ext uri="{FF2B5EF4-FFF2-40B4-BE49-F238E27FC236}">
                <a16:creationId xmlns:a16="http://schemas.microsoft.com/office/drawing/2014/main" id="{F67A28D6-74BF-586B-CE4B-8B76B81D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67" y="4782943"/>
            <a:ext cx="4719713" cy="13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FE58287-347A-6F10-10E7-3573533C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97" y="4782943"/>
            <a:ext cx="1324236" cy="13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F6F3E5-4555-2540-77E7-7AA78DF8ADA0}"/>
              </a:ext>
            </a:extLst>
          </p:cNvPr>
          <p:cNvSpPr txBox="1"/>
          <p:nvPr/>
        </p:nvSpPr>
        <p:spPr>
          <a:xfrm>
            <a:off x="-815453" y="6207871"/>
            <a:ext cx="6148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Bahnschrift" panose="020B0502040204020203" pitchFamily="34" charset="0"/>
              </a:rPr>
              <a:t>fbull@storringtonprimary.co.uk</a:t>
            </a:r>
          </a:p>
        </p:txBody>
      </p:sp>
      <p:pic>
        <p:nvPicPr>
          <p:cNvPr id="6" name="Picture 2" descr="Contact Us">
            <a:extLst>
              <a:ext uri="{FF2B5EF4-FFF2-40B4-BE49-F238E27FC236}">
                <a16:creationId xmlns:a16="http://schemas.microsoft.com/office/drawing/2014/main" id="{6AD41652-56A1-5662-7B54-4EDBB7D5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30" y="4782943"/>
            <a:ext cx="927461" cy="13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60546F-1645-39F7-464A-BE25C9DA2A95}"/>
              </a:ext>
            </a:extLst>
          </p:cNvPr>
          <p:cNvSpPr txBox="1"/>
          <p:nvPr/>
        </p:nvSpPr>
        <p:spPr>
          <a:xfrm>
            <a:off x="8702026" y="5922513"/>
            <a:ext cx="9799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latin typeface="Verdana" panose="020B0604030504040204" pitchFamily="34" charset="0"/>
                <a:ea typeface="Verdana" panose="020B0604030504040204" pitchFamily="34" charset="0"/>
              </a:rPr>
              <a:t>Cultural Champion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54BEF2-5FC3-7FE2-6173-9BE51B6AE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35" y="1260621"/>
            <a:ext cx="4483395" cy="29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799D-A333-86E2-B3B3-EF439B2DA5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Bahnschrift" panose="020B0502040204020203" pitchFamily="34" charset="0"/>
              </a:rPr>
              <a:t>Perform the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5CE1-C55F-13D5-C1FD-108803E9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248" y="477672"/>
            <a:ext cx="7830190" cy="574349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Bahnschrift" panose="020B0502040204020203" pitchFamily="34" charset="0"/>
              </a:rPr>
              <a:t>Hand directions to support children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Posture – even if they are sitting down.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Staging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Audience</a:t>
            </a:r>
          </a:p>
          <a:p>
            <a:endParaRPr lang="en-GB" sz="3600" dirty="0">
              <a:latin typeface="Bahnschrift" panose="020B0502040204020203" pitchFamily="34" charset="0"/>
            </a:endParaRPr>
          </a:p>
          <a:p>
            <a:endParaRPr lang="en-GB" sz="3600" dirty="0">
              <a:latin typeface="Bahnschrift" panose="020B0502040204020203" pitchFamily="34" charset="0"/>
            </a:endParaRPr>
          </a:p>
          <a:p>
            <a:r>
              <a:rPr lang="en-GB" sz="3600" dirty="0">
                <a:latin typeface="Bahnschrift" panose="020B0502040204020203" pitchFamily="34" charset="0"/>
              </a:rPr>
              <a:t>Share ideas and successes!</a:t>
            </a:r>
          </a:p>
        </p:txBody>
      </p:sp>
    </p:spTree>
    <p:extLst>
      <p:ext uri="{BB962C8B-B14F-4D97-AF65-F5344CB8AC3E}">
        <p14:creationId xmlns:p14="http://schemas.microsoft.com/office/powerpoint/2010/main" val="297031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86-C2D9-9E52-F7A0-20237771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latin typeface="Bahnschrift" panose="020B0502040204020203" pitchFamily="34" charset="0"/>
              </a:rPr>
              <a:t>Links to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1125-5C98-F39B-21FF-24514CEB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latin typeface="Bahnschrift" panose="020B0502040204020203" pitchFamily="34" charset="0"/>
              </a:rPr>
              <a:t>Youtube</a:t>
            </a:r>
            <a:r>
              <a:rPr lang="en-GB" dirty="0">
                <a:latin typeface="Bahnschrift" panose="020B0502040204020203" pitchFamily="34" charset="0"/>
              </a:rPr>
              <a:t> video:</a:t>
            </a:r>
          </a:p>
          <a:p>
            <a:pPr marL="0" indent="0">
              <a:buNone/>
            </a:pPr>
            <a:r>
              <a:rPr lang="en-GB" dirty="0">
                <a:latin typeface="Bahnschrift" panose="020B0502040204020203" pitchFamily="34" charset="0"/>
                <a:hlinkClick r:id="rId2"/>
              </a:rPr>
              <a:t>https://www.youtube.com/watch?v=QUQsqBqxoR4&amp;list=RDQUQsqBqxoR4&amp;start_radio=1</a:t>
            </a:r>
            <a:endParaRPr lang="en-GB" dirty="0">
              <a:latin typeface="Bahnschrift" panose="020B0502040204020203" pitchFamily="34" charset="0"/>
            </a:endParaRPr>
          </a:p>
          <a:p>
            <a:endParaRPr lang="en-GB" dirty="0">
              <a:latin typeface="Bahnschrift" panose="020B0502040204020203" pitchFamily="34" charset="0"/>
            </a:endParaRPr>
          </a:p>
          <a:p>
            <a:r>
              <a:rPr lang="en-GB" dirty="0" err="1">
                <a:latin typeface="Bahnschrift" panose="020B0502040204020203" pitchFamily="34" charset="0"/>
              </a:rPr>
              <a:t>Karakoke</a:t>
            </a:r>
            <a:r>
              <a:rPr lang="en-GB" dirty="0">
                <a:latin typeface="Bahnschrift" panose="020B0502040204020203" pitchFamily="34" charset="0"/>
              </a:rPr>
              <a:t> video:</a:t>
            </a:r>
          </a:p>
          <a:p>
            <a:pPr marL="0" indent="0">
              <a:buNone/>
            </a:pPr>
            <a:r>
              <a:rPr lang="en-GB" dirty="0">
                <a:latin typeface="Bahnschrift" panose="020B0502040204020203" pitchFamily="34" charset="0"/>
                <a:hlinkClick r:id="rId3"/>
              </a:rPr>
              <a:t>https://www.youtube.com/watch?v=n86DI8GbzB4&amp;list=RDn86DI8GbzB4&amp;start_radio=1</a:t>
            </a:r>
            <a:endParaRPr lang="en-GB" dirty="0">
              <a:latin typeface="Bahnschrift" panose="020B0502040204020203" pitchFamily="34" charset="0"/>
            </a:endParaRPr>
          </a:p>
          <a:p>
            <a:endParaRPr lang="en-GB" dirty="0">
              <a:latin typeface="Bahnschrift" panose="020B0502040204020203" pitchFamily="34" charset="0"/>
            </a:endParaRPr>
          </a:p>
          <a:p>
            <a:endParaRPr lang="en-GB" dirty="0">
              <a:latin typeface="Bahnschrift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22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2402-D062-103A-3C2C-BA91AA4E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763" y="1472229"/>
            <a:ext cx="3721289" cy="3913542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Bahnschrift" panose="020B0502040204020203" pitchFamily="34" charset="0"/>
              </a:rPr>
              <a:t>How to Teach a Song…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E8D0-EEC8-1841-FC91-700B5BD0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525" y="1259644"/>
            <a:ext cx="8032846" cy="4338711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>
                <a:latin typeface="Bahnschrift" panose="020B0502040204020203" pitchFamily="34" charset="0"/>
              </a:rPr>
              <a:t>Explore the song – listening, moving, musical games, drawing.</a:t>
            </a:r>
          </a:p>
          <a:p>
            <a:endParaRPr lang="en-GB" sz="3600" dirty="0">
              <a:latin typeface="Bahnschrift" panose="020B0502040204020203" pitchFamily="34" charset="0"/>
            </a:endParaRPr>
          </a:p>
          <a:p>
            <a:r>
              <a:rPr lang="en-GB" sz="3600" b="1" dirty="0">
                <a:latin typeface="Bahnschrift" panose="020B0502040204020203" pitchFamily="34" charset="0"/>
              </a:rPr>
              <a:t>Learn the song – words, rhythm, pitch, singing.</a:t>
            </a:r>
          </a:p>
          <a:p>
            <a:endParaRPr lang="en-GB" sz="3600" dirty="0">
              <a:latin typeface="Bahnschrift" panose="020B0502040204020203" pitchFamily="34" charset="0"/>
            </a:endParaRPr>
          </a:p>
          <a:p>
            <a:r>
              <a:rPr lang="en-GB" sz="3600" dirty="0">
                <a:latin typeface="Bahnschrift" panose="020B0502040204020203" pitchFamily="34" charset="0"/>
              </a:rPr>
              <a:t>Perform the song– counting in, directing, actions, staging.</a:t>
            </a:r>
          </a:p>
          <a:p>
            <a:endParaRPr lang="en-GB" sz="3600" dirty="0">
              <a:latin typeface="Bahnschrift" panose="020B0502040204020203" pitchFamily="34" charset="0"/>
            </a:endParaRPr>
          </a:p>
          <a:p>
            <a:r>
              <a:rPr lang="en-GB" sz="3600" dirty="0">
                <a:latin typeface="Bahnschrift" panose="020B0502040204020203" pitchFamily="34" charset="0"/>
              </a:rPr>
              <a:t>Share ideas</a:t>
            </a:r>
          </a:p>
        </p:txBody>
      </p:sp>
    </p:spTree>
    <p:extLst>
      <p:ext uri="{BB962C8B-B14F-4D97-AF65-F5344CB8AC3E}">
        <p14:creationId xmlns:p14="http://schemas.microsoft.com/office/powerpoint/2010/main" val="327709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717666A-2322-F9D2-87F6-A6B7EB596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92" t="24603" r="10692" b="6235"/>
          <a:stretch/>
        </p:blipFill>
        <p:spPr>
          <a:xfrm>
            <a:off x="497182" y="1077009"/>
            <a:ext cx="6963508" cy="4740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55DD6-CA3F-508C-23D1-745BA0ECCCDD}"/>
              </a:ext>
            </a:extLst>
          </p:cNvPr>
          <p:cNvSpPr txBox="1"/>
          <p:nvPr/>
        </p:nvSpPr>
        <p:spPr>
          <a:xfrm>
            <a:off x="7405486" y="323483"/>
            <a:ext cx="4417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Bahnschrift" panose="020B0502040204020203" pitchFamily="34" charset="0"/>
              </a:rPr>
              <a:t>“I </a:t>
            </a:r>
            <a:r>
              <a:rPr lang="en-GB" sz="2500" b="1" dirty="0" err="1">
                <a:latin typeface="Bahnschrift" panose="020B0502040204020203" pitchFamily="34" charset="0"/>
              </a:rPr>
              <a:t>wanna</a:t>
            </a:r>
            <a:r>
              <a:rPr lang="en-GB" sz="2500" b="1" dirty="0">
                <a:latin typeface="Bahnschrift" panose="020B0502040204020203" pitchFamily="34" charset="0"/>
              </a:rPr>
              <a:t> see you be brave…”</a:t>
            </a:r>
          </a:p>
          <a:p>
            <a:pPr algn="ctr"/>
            <a:endParaRPr lang="en-GB" sz="2500" dirty="0">
              <a:latin typeface="Bahnschrift" panose="020B0502040204020203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2500" dirty="0">
                <a:latin typeface="Bahnschrift" panose="020B0502040204020203" pitchFamily="34" charset="0"/>
              </a:rPr>
              <a:t>Hardly anyone is tone deaf!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2500" dirty="0">
                <a:latin typeface="Bahnschrift" panose="020B0502040204020203" pitchFamily="34" charset="0"/>
              </a:rPr>
              <a:t>Children will love to sing with you.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2500" dirty="0">
                <a:latin typeface="Bahnschrift" panose="020B0502040204020203" pitchFamily="34" charset="0"/>
              </a:rPr>
              <a:t>Enthusiasm is key, you don’t have to be a pianist or be confident reading music.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2500" dirty="0">
                <a:latin typeface="Bahnschrift" panose="020B0502040204020203" pitchFamily="34" charset="0"/>
              </a:rPr>
              <a:t>Make sure you learn the song well before you start teaching it.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2500" dirty="0">
                <a:latin typeface="Bahnschrift" panose="020B0502040204020203" pitchFamily="34" charset="0"/>
              </a:rPr>
              <a:t>Have the words/music in your line of sight – on a music stand if possible. </a:t>
            </a:r>
          </a:p>
        </p:txBody>
      </p:sp>
    </p:spTree>
    <p:extLst>
      <p:ext uri="{BB962C8B-B14F-4D97-AF65-F5344CB8AC3E}">
        <p14:creationId xmlns:p14="http://schemas.microsoft.com/office/powerpoint/2010/main" val="227040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820E-E954-2172-5A0A-076052A3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27" y="1343360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Bahnschrift" panose="020B0502040204020203" pitchFamily="34" charset="0"/>
              </a:rPr>
              <a:t>Explore the song</a:t>
            </a:r>
            <a:br>
              <a:rPr lang="en-GB" sz="6000" dirty="0">
                <a:latin typeface="Bahnschrift" panose="020B0502040204020203" pitchFamily="34" charset="0"/>
              </a:rPr>
            </a:br>
            <a:endParaRPr lang="en-GB" sz="6000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9B8A-8062-C866-1097-2CC1C684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18364"/>
            <a:ext cx="8024884" cy="6523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Bahnschrift" panose="020B0502040204020203" pitchFamily="34" charset="0"/>
              </a:rPr>
              <a:t>You may want to change these depending on how many are in the room!</a:t>
            </a:r>
          </a:p>
          <a:p>
            <a:r>
              <a:rPr lang="en-GB" dirty="0">
                <a:latin typeface="Bahnschrift" panose="020B0502040204020203" pitchFamily="34" charset="0"/>
              </a:rPr>
              <a:t>Move to the music – feel the pulse by tapping the body. I would do this sitting down if you are in the hall for a large singing assembly. </a:t>
            </a:r>
          </a:p>
          <a:p>
            <a:r>
              <a:rPr lang="en-GB" dirty="0">
                <a:latin typeface="Bahnschrift" panose="020B0502040204020203" pitchFamily="34" charset="0"/>
              </a:rPr>
              <a:t>Copy the leader – different actions on the beat.</a:t>
            </a:r>
          </a:p>
          <a:p>
            <a:r>
              <a:rPr lang="en-GB" dirty="0">
                <a:latin typeface="Bahnschrift" panose="020B0502040204020203" pitchFamily="34" charset="0"/>
              </a:rPr>
              <a:t>Classroom - </a:t>
            </a:r>
            <a:r>
              <a:rPr lang="en-GB" dirty="0" err="1">
                <a:latin typeface="Bahnschrift" panose="020B0502040204020203" pitchFamily="34" charset="0"/>
              </a:rPr>
              <a:t>Beatmaster</a:t>
            </a:r>
            <a:r>
              <a:rPr lang="en-GB" dirty="0">
                <a:latin typeface="Bahnschrift" panose="020B0502040204020203" pitchFamily="34" charset="0"/>
              </a:rPr>
              <a:t> – detective game – one person is the detective and leaves the room whilst you select a ‘</a:t>
            </a:r>
            <a:r>
              <a:rPr lang="en-GB" dirty="0" err="1">
                <a:latin typeface="Bahnschrift" panose="020B0502040204020203" pitchFamily="34" charset="0"/>
              </a:rPr>
              <a:t>beatmaster</a:t>
            </a:r>
            <a:r>
              <a:rPr lang="en-GB" dirty="0">
                <a:latin typeface="Bahnschrift" panose="020B0502040204020203" pitchFamily="34" charset="0"/>
              </a:rPr>
              <a:t>’. The ‘</a:t>
            </a:r>
            <a:r>
              <a:rPr lang="en-GB" dirty="0" err="1">
                <a:latin typeface="Bahnschrift" panose="020B0502040204020203" pitchFamily="34" charset="0"/>
              </a:rPr>
              <a:t>beatmaster</a:t>
            </a:r>
            <a:r>
              <a:rPr lang="en-GB" dirty="0">
                <a:latin typeface="Bahnschrift" panose="020B0502040204020203" pitchFamily="34" charset="0"/>
              </a:rPr>
              <a:t>’ changes the action and everyone copies. The detective has to try and guess who the ‘</a:t>
            </a:r>
            <a:r>
              <a:rPr lang="en-GB" dirty="0" err="1">
                <a:latin typeface="Bahnschrift" panose="020B0502040204020203" pitchFamily="34" charset="0"/>
              </a:rPr>
              <a:t>beatmaster</a:t>
            </a:r>
            <a:r>
              <a:rPr lang="en-GB" dirty="0">
                <a:latin typeface="Bahnschrift" panose="020B0502040204020203" pitchFamily="34" charset="0"/>
              </a:rPr>
              <a:t>’ is.</a:t>
            </a:r>
          </a:p>
          <a:p>
            <a:r>
              <a:rPr lang="en-GB" dirty="0">
                <a:latin typeface="Bahnschrift" panose="020B0502040204020203" pitchFamily="34" charset="0"/>
              </a:rPr>
              <a:t>Classroom - Draw to the music – think about how the music makes you feel, listen to the lyrics. No wrong answers for this.</a:t>
            </a:r>
          </a:p>
          <a:p>
            <a:endParaRPr lang="en-GB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Bahnschrift" panose="020B0502040204020203" pitchFamily="34" charset="0"/>
              </a:rPr>
              <a:t>Children will already have started to learn the song by osmosis at this point!</a:t>
            </a:r>
          </a:p>
        </p:txBody>
      </p:sp>
    </p:spTree>
    <p:extLst>
      <p:ext uri="{BB962C8B-B14F-4D97-AF65-F5344CB8AC3E}">
        <p14:creationId xmlns:p14="http://schemas.microsoft.com/office/powerpoint/2010/main" val="186482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8E8E-BF49-5E28-D9CE-DEDF9E5F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213610"/>
            <a:ext cx="3003716" cy="2430780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latin typeface="Bahnschrift" panose="020B0502040204020203" pitchFamily="34" charset="0"/>
              </a:rPr>
              <a:t>Before you start singing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C16F-7D3F-5AEC-47FA-452EF68A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304" y="887103"/>
            <a:ext cx="8302616" cy="5172503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latin typeface="Bahnschrift" panose="020B0502040204020203" pitchFamily="34" charset="0"/>
              </a:rPr>
              <a:t>If you’re using one, let the audio track do the heavy lifting for you! Sing Up- you can change the tempo, instruments, voices etc.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If you playing the piano/guitar/uke – learn the chords or piano accompaniment – don’t give yourself the challenge of sight reading it whilst you’re also trying to teach the singing.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Warm up – make sure children’s voices are warmed up before you begin. </a:t>
            </a:r>
          </a:p>
        </p:txBody>
      </p:sp>
    </p:spTree>
    <p:extLst>
      <p:ext uri="{BB962C8B-B14F-4D97-AF65-F5344CB8AC3E}">
        <p14:creationId xmlns:p14="http://schemas.microsoft.com/office/powerpoint/2010/main" val="229797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B1A8-7885-B86D-77D8-21E17B07B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248" y="859809"/>
            <a:ext cx="8120418" cy="5199797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>
                <a:latin typeface="Bahnschrift" panose="020B0502040204020203" pitchFamily="34" charset="0"/>
              </a:rPr>
              <a:t>Counting in - numbers or ‘ready, steady, off we go’ at starting pitch (if you’re confident to, if not then just speak it at tempo).</a:t>
            </a:r>
          </a:p>
          <a:p>
            <a:r>
              <a:rPr lang="en-GB" sz="3200" dirty="0">
                <a:latin typeface="Bahnschrift" panose="020B0502040204020203" pitchFamily="34" charset="0"/>
              </a:rPr>
              <a:t>Starting note – give the children a starting note either with your voice or on a piano/</a:t>
            </a:r>
            <a:r>
              <a:rPr lang="en-GB" sz="3200" dirty="0" err="1">
                <a:latin typeface="Bahnschrift" panose="020B0502040204020203" pitchFamily="34" charset="0"/>
              </a:rPr>
              <a:t>glock</a:t>
            </a:r>
            <a:r>
              <a:rPr lang="en-GB" sz="3200" dirty="0">
                <a:latin typeface="Bahnschrift" panose="020B0502040204020203" pitchFamily="34" charset="0"/>
              </a:rPr>
              <a:t>/audio track.</a:t>
            </a:r>
          </a:p>
          <a:p>
            <a:r>
              <a:rPr lang="en-GB" sz="3200" dirty="0">
                <a:latin typeface="Bahnschrift" panose="020B0502040204020203" pitchFamily="34" charset="0"/>
              </a:rPr>
              <a:t>Listen to the introduction on the backing track. </a:t>
            </a:r>
          </a:p>
          <a:p>
            <a:r>
              <a:rPr lang="en-GB" sz="3200" dirty="0">
                <a:latin typeface="Bahnschrift" panose="020B0502040204020203" pitchFamily="34" charset="0"/>
              </a:rPr>
              <a:t>Tempo – if you’re not using a backing track, make sure you don’t come in too fast or too slow. There are lots of metronome apps that can ‘tick’ a tempo for you. If you’re not sure of the tempo, put the track on and do your best ‘Dad dancing’ to feel the groove!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42FEAF-9647-5AB9-7644-1B13365C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213610"/>
            <a:ext cx="3003716" cy="2430780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latin typeface="Bahnschrift" panose="020B0502040204020203" pitchFamily="34" charset="0"/>
              </a:rPr>
              <a:t>Before you start singing</a:t>
            </a:r>
          </a:p>
        </p:txBody>
      </p:sp>
    </p:spTree>
    <p:extLst>
      <p:ext uri="{BB962C8B-B14F-4D97-AF65-F5344CB8AC3E}">
        <p14:creationId xmlns:p14="http://schemas.microsoft.com/office/powerpoint/2010/main" val="135730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0825-C592-2142-F4D5-D9F5318C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6451" y="2465626"/>
            <a:ext cx="4266062" cy="19267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>
                <a:latin typeface="Bahnschrift" panose="020B0502040204020203" pitchFamily="34" charset="0"/>
              </a:rPr>
              <a:t>Learn </a:t>
            </a:r>
            <a:br>
              <a:rPr lang="en-GB" sz="7200" dirty="0">
                <a:latin typeface="Bahnschrift" panose="020B0502040204020203" pitchFamily="34" charset="0"/>
              </a:rPr>
            </a:br>
            <a:r>
              <a:rPr lang="en-GB" sz="7200" dirty="0">
                <a:latin typeface="Bahnschrift" panose="020B0502040204020203" pitchFamily="34" charset="0"/>
              </a:rPr>
              <a:t>the </a:t>
            </a:r>
            <a:br>
              <a:rPr lang="en-GB" sz="7200" dirty="0">
                <a:latin typeface="Bahnschrift" panose="020B0502040204020203" pitchFamily="34" charset="0"/>
              </a:rPr>
            </a:br>
            <a:r>
              <a:rPr lang="en-GB" sz="7200" dirty="0">
                <a:latin typeface="Bahnschrift" panose="020B0502040204020203" pitchFamily="34" charset="0"/>
              </a:rPr>
              <a:t>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2D93-0112-453A-9FE2-86B5B12B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304" y="791570"/>
            <a:ext cx="8134066" cy="5418162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>
                <a:latin typeface="Bahnschrift" panose="020B0502040204020203" pitchFamily="34" charset="0"/>
              </a:rPr>
              <a:t>Choose part of the song to learn first  - usually the chorus as they will then have learnt over half the song already which helps to build their confidence.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My turn, your turn as you teach it – don’t sing with the children. You can speak rather than sing and then use the track to all sing together.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Words – think about the meaning, this will help with performance.</a:t>
            </a:r>
          </a:p>
          <a:p>
            <a:r>
              <a:rPr lang="en-GB" sz="3600" dirty="0">
                <a:latin typeface="Bahnschrift" panose="020B0502040204020203" pitchFamily="34" charset="0"/>
              </a:rPr>
              <a:t>Break down trickier phrases into smaller parts then build up to the whole line – </a:t>
            </a:r>
          </a:p>
          <a:p>
            <a:pPr marL="0" indent="0">
              <a:buNone/>
            </a:pPr>
            <a:r>
              <a:rPr lang="en-GB" sz="3600" dirty="0">
                <a:latin typeface="Bahnschrift" panose="020B0502040204020203" pitchFamily="34" charset="0"/>
              </a:rPr>
              <a:t>‘say what you’</a:t>
            </a:r>
          </a:p>
          <a:p>
            <a:pPr marL="0" indent="0">
              <a:buNone/>
            </a:pPr>
            <a:r>
              <a:rPr lang="en-GB" sz="3600" dirty="0">
                <a:latin typeface="Bahnschrift" panose="020B0502040204020203" pitchFamily="34" charset="0"/>
              </a:rPr>
              <a:t>‘say what you </a:t>
            </a:r>
            <a:r>
              <a:rPr lang="en-GB" sz="3600" dirty="0" err="1">
                <a:latin typeface="Bahnschrift" panose="020B0502040204020203" pitchFamily="34" charset="0"/>
              </a:rPr>
              <a:t>wanna</a:t>
            </a:r>
            <a:r>
              <a:rPr lang="en-GB" sz="3600" dirty="0">
                <a:latin typeface="Bahnschrift" panose="020B0502040204020203" pitchFamily="34" charset="0"/>
              </a:rPr>
              <a:t> say’</a:t>
            </a:r>
          </a:p>
          <a:p>
            <a:pPr marL="0" indent="0">
              <a:buNone/>
            </a:pPr>
            <a:r>
              <a:rPr lang="en-GB" sz="3600" dirty="0">
                <a:latin typeface="Bahnschrift" panose="020B0502040204020203" pitchFamily="34" charset="0"/>
              </a:rPr>
              <a:t>‘say what you </a:t>
            </a:r>
            <a:r>
              <a:rPr lang="en-GB" sz="3600" dirty="0" err="1">
                <a:latin typeface="Bahnschrift" panose="020B0502040204020203" pitchFamily="34" charset="0"/>
              </a:rPr>
              <a:t>wanna</a:t>
            </a:r>
            <a:r>
              <a:rPr lang="en-GB" sz="3600" dirty="0">
                <a:latin typeface="Bahnschrift" panose="020B0502040204020203" pitchFamily="34" charset="0"/>
              </a:rPr>
              <a:t> say, and let the words fall out’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9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9270C-D869-9D3B-0003-A5559107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190" y="683180"/>
            <a:ext cx="7641609" cy="5491640"/>
          </a:xfrm>
        </p:spPr>
        <p:txBody>
          <a:bodyPr>
            <a:normAutofit fontScale="32500" lnSpcReduction="20000"/>
          </a:bodyPr>
          <a:lstStyle/>
          <a:p>
            <a:r>
              <a:rPr lang="en-GB" sz="8000" dirty="0">
                <a:latin typeface="Bahnschrift" panose="020B0502040204020203" pitchFamily="34" charset="0"/>
              </a:rPr>
              <a:t>Rhythm – say and clap. </a:t>
            </a:r>
          </a:p>
          <a:p>
            <a:pPr marL="0" indent="0">
              <a:buNone/>
            </a:pPr>
            <a:r>
              <a:rPr lang="en-GB" sz="8000" dirty="0">
                <a:latin typeface="Bahnschrift" panose="020B0502040204020203" pitchFamily="34" charset="0"/>
              </a:rPr>
              <a:t>‘say what you wan-</a:t>
            </a:r>
            <a:r>
              <a:rPr lang="en-GB" sz="8000" dirty="0" err="1">
                <a:latin typeface="Bahnschrift" panose="020B0502040204020203" pitchFamily="34" charset="0"/>
              </a:rPr>
              <a:t>na</a:t>
            </a:r>
            <a:r>
              <a:rPr lang="en-GB" sz="8000" dirty="0">
                <a:latin typeface="Bahnschrift" panose="020B0502040204020203" pitchFamily="34" charset="0"/>
              </a:rPr>
              <a:t> say’</a:t>
            </a:r>
          </a:p>
          <a:p>
            <a:r>
              <a:rPr lang="en-GB" sz="8000" dirty="0">
                <a:latin typeface="Bahnschrift" panose="020B0502040204020203" pitchFamily="34" charset="0"/>
              </a:rPr>
              <a:t>Pitch – sing to ‘lee’ first before adding in the lyrics.</a:t>
            </a:r>
          </a:p>
          <a:p>
            <a:pPr marL="0" indent="0">
              <a:buNone/>
            </a:pPr>
            <a:r>
              <a:rPr lang="en-GB" sz="8000" dirty="0">
                <a:latin typeface="Bahnschrift" panose="020B0502040204020203" pitchFamily="34" charset="0"/>
              </a:rPr>
              <a:t>‘ lee </a:t>
            </a:r>
            <a:r>
              <a:rPr lang="en-GB" sz="8000" dirty="0" err="1">
                <a:latin typeface="Bahnschrift" panose="020B0502040204020203" pitchFamily="34" charset="0"/>
              </a:rPr>
              <a:t>lee</a:t>
            </a:r>
            <a:r>
              <a:rPr lang="en-GB" sz="8000" dirty="0">
                <a:latin typeface="Bahnschrift" panose="020B0502040204020203" pitchFamily="34" charset="0"/>
              </a:rPr>
              <a:t> </a:t>
            </a:r>
            <a:r>
              <a:rPr lang="en-GB" sz="8000" dirty="0" err="1">
                <a:latin typeface="Bahnschrift" panose="020B0502040204020203" pitchFamily="34" charset="0"/>
              </a:rPr>
              <a:t>lee</a:t>
            </a:r>
            <a:r>
              <a:rPr lang="en-GB" sz="8000" dirty="0">
                <a:latin typeface="Bahnschrift" panose="020B0502040204020203" pitchFamily="34" charset="0"/>
              </a:rPr>
              <a:t> lee-lee lee’</a:t>
            </a:r>
          </a:p>
          <a:p>
            <a:r>
              <a:rPr lang="en-GB" sz="8000" dirty="0">
                <a:latin typeface="Bahnschrift" panose="020B0502040204020203" pitchFamily="34" charset="0"/>
              </a:rPr>
              <a:t>Go slower to start with.</a:t>
            </a:r>
          </a:p>
          <a:p>
            <a:r>
              <a:rPr lang="en-GB" sz="8000" dirty="0">
                <a:latin typeface="Bahnschrift" panose="020B0502040204020203" pitchFamily="34" charset="0"/>
              </a:rPr>
              <a:t>Now add the words!</a:t>
            </a:r>
          </a:p>
          <a:p>
            <a:r>
              <a:rPr lang="en-GB" sz="8000" dirty="0">
                <a:latin typeface="Bahnschrift" panose="020B0502040204020203" pitchFamily="34" charset="0"/>
              </a:rPr>
              <a:t>Actions – add actions to help them remember the words and increase engagement.</a:t>
            </a:r>
          </a:p>
          <a:p>
            <a:r>
              <a:rPr lang="en-GB" sz="8000" dirty="0">
                <a:latin typeface="Bahnschrift" panose="020B0502040204020203" pitchFamily="34" charset="0"/>
              </a:rPr>
              <a:t>Hand signals to help the children – leader moving hand up and down to follow pitch (you don’t have to be able to read music to do this) and show length of notes.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2AE314-64F0-FCE8-E2D6-4B0D5A50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6451" y="2465626"/>
            <a:ext cx="4266062" cy="19267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>
                <a:latin typeface="Bahnschrift" panose="020B0502040204020203" pitchFamily="34" charset="0"/>
              </a:rPr>
              <a:t>Learn </a:t>
            </a:r>
            <a:br>
              <a:rPr lang="en-GB" sz="7200" dirty="0">
                <a:latin typeface="Bahnschrift" panose="020B0502040204020203" pitchFamily="34" charset="0"/>
              </a:rPr>
            </a:br>
            <a:r>
              <a:rPr lang="en-GB" sz="7200" dirty="0">
                <a:latin typeface="Bahnschrift" panose="020B0502040204020203" pitchFamily="34" charset="0"/>
              </a:rPr>
              <a:t>the </a:t>
            </a:r>
            <a:br>
              <a:rPr lang="en-GB" sz="7200" dirty="0">
                <a:latin typeface="Bahnschrift" panose="020B0502040204020203" pitchFamily="34" charset="0"/>
              </a:rPr>
            </a:br>
            <a:r>
              <a:rPr lang="en-GB" sz="7200" dirty="0">
                <a:latin typeface="Bahnschrift" panose="020B0502040204020203" pitchFamily="34" charset="0"/>
              </a:rPr>
              <a:t>song</a:t>
            </a:r>
          </a:p>
        </p:txBody>
      </p:sp>
    </p:spTree>
    <p:extLst>
      <p:ext uri="{BB962C8B-B14F-4D97-AF65-F5344CB8AC3E}">
        <p14:creationId xmlns:p14="http://schemas.microsoft.com/office/powerpoint/2010/main" val="118697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A1BD-3123-546D-D583-A2871668C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841" y="443499"/>
            <a:ext cx="8974540" cy="59710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You can be amazing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You can turn a phrase into a weapon or a drug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You can be the outcast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Or be the backlash of somebody's lack of love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Or you can start speaking up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Nothing's </a:t>
            </a:r>
            <a:r>
              <a:rPr lang="en-GB" sz="3200" b="0" i="0" dirty="0" err="1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gonna</a:t>
            </a: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 hurt you the way that words do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When they settle 'neath your skin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Kept on the inside and no sunlight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Sometimes a shadow wins</a:t>
            </a:r>
            <a:b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0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But I wonder what would happen if you</a:t>
            </a:r>
          </a:p>
          <a:p>
            <a:pPr marL="0" indent="0" algn="ctr">
              <a:buNone/>
            </a:pP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Say what you </a:t>
            </a:r>
            <a:r>
              <a:rPr lang="en-GB" sz="3200" b="1" i="0" dirty="0" err="1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wanna</a:t>
            </a: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 say</a:t>
            </a:r>
            <a:b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And let the words fall out</a:t>
            </a:r>
            <a:b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Honestly I </a:t>
            </a:r>
            <a:r>
              <a:rPr lang="en-GB" sz="3200" b="1" i="0" dirty="0" err="1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wanna</a:t>
            </a: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 see you be brave</a:t>
            </a:r>
          </a:p>
          <a:p>
            <a:pPr marL="0" indent="0" algn="ctr">
              <a:buNone/>
            </a:pP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With what you want to say</a:t>
            </a:r>
            <a:b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And let the words fall out</a:t>
            </a:r>
            <a:b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</a:b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Honestly I </a:t>
            </a:r>
            <a:r>
              <a:rPr lang="en-GB" sz="3200" b="1" i="0" dirty="0" err="1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wanna</a:t>
            </a:r>
            <a:r>
              <a:rPr lang="en-GB" sz="3200" b="1" i="0" dirty="0">
                <a:solidFill>
                  <a:srgbClr val="1F1F1F"/>
                </a:solidFill>
                <a:effectLst/>
                <a:latin typeface="Bahnschrift" panose="020B0502040204020203" pitchFamily="34" charset="0"/>
              </a:rPr>
              <a:t> see you be brave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A1CB34-428D-9FEF-F7BE-817823EB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6451" y="2465626"/>
            <a:ext cx="4266062" cy="19267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>
                <a:latin typeface="Bahnschrift" panose="020B0502040204020203" pitchFamily="34" charset="0"/>
              </a:rPr>
              <a:t>Learn </a:t>
            </a:r>
            <a:br>
              <a:rPr lang="en-GB" sz="7200" dirty="0">
                <a:latin typeface="Bahnschrift" panose="020B0502040204020203" pitchFamily="34" charset="0"/>
              </a:rPr>
            </a:br>
            <a:r>
              <a:rPr lang="en-GB" sz="7200" dirty="0">
                <a:latin typeface="Bahnschrift" panose="020B0502040204020203" pitchFamily="34" charset="0"/>
              </a:rPr>
              <a:t>the </a:t>
            </a:r>
            <a:br>
              <a:rPr lang="en-GB" sz="7200" dirty="0">
                <a:latin typeface="Bahnschrift" panose="020B0502040204020203" pitchFamily="34" charset="0"/>
              </a:rPr>
            </a:br>
            <a:r>
              <a:rPr lang="en-GB" sz="7200" dirty="0">
                <a:latin typeface="Bahnschrift" panose="020B0502040204020203" pitchFamily="34" charset="0"/>
              </a:rPr>
              <a:t>song</a:t>
            </a:r>
          </a:p>
        </p:txBody>
      </p:sp>
    </p:spTree>
    <p:extLst>
      <p:ext uri="{BB962C8B-B14F-4D97-AF65-F5344CB8AC3E}">
        <p14:creationId xmlns:p14="http://schemas.microsoft.com/office/powerpoint/2010/main" val="307055605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987</TotalTime>
  <Words>923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Bahnschrift</vt:lpstr>
      <vt:lpstr>Corbel</vt:lpstr>
      <vt:lpstr>Verdana</vt:lpstr>
      <vt:lpstr>Wingdings 2</vt:lpstr>
      <vt:lpstr>Frame</vt:lpstr>
      <vt:lpstr>Building Confidence Teaching Singing</vt:lpstr>
      <vt:lpstr>How to Teach a Song…</vt:lpstr>
      <vt:lpstr>PowerPoint Presentation</vt:lpstr>
      <vt:lpstr>Explore the song </vt:lpstr>
      <vt:lpstr>Before you start singing</vt:lpstr>
      <vt:lpstr>Before you start singing</vt:lpstr>
      <vt:lpstr>Learn  the  song</vt:lpstr>
      <vt:lpstr>Learn  the  song</vt:lpstr>
      <vt:lpstr>Learn  the  song</vt:lpstr>
      <vt:lpstr>Perform the song</vt:lpstr>
      <vt:lpstr>Links to videos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Bull</dc:creator>
  <cp:lastModifiedBy>Jane Swindells</cp:lastModifiedBy>
  <cp:revision>23</cp:revision>
  <dcterms:created xsi:type="dcterms:W3CDTF">2026-06-09T11:03:30Z</dcterms:created>
  <dcterms:modified xsi:type="dcterms:W3CDTF">2026-07-07T13:16:28Z</dcterms:modified>
</cp:coreProperties>
</file>